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88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76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64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52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40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28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16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04" algn="l" defTabSz="9577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923" y="35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F979E-E805-4969-9DDD-ADFC177EE1C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F4A52-968A-4A49-867F-67776433B3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77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8888" algn="l" defTabSz="9577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7776" algn="l" defTabSz="9577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6664" algn="l" defTabSz="9577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15552" algn="l" defTabSz="9577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94440" algn="l" defTabSz="9577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73328" algn="l" defTabSz="9577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52216" algn="l" defTabSz="9577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31104" algn="l" defTabSz="9577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23648" y="1238252"/>
            <a:ext cx="2551509" cy="263563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9" y="1238252"/>
            <a:ext cx="7542610" cy="263563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5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4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2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7207074"/>
            <a:ext cx="5047060" cy="2038755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8098" y="7207074"/>
            <a:ext cx="5047059" cy="2038755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8" indent="0">
              <a:buNone/>
              <a:defRPr sz="2100" b="1"/>
            </a:lvl2pPr>
            <a:lvl3pPr marL="957776" indent="0">
              <a:buNone/>
              <a:defRPr sz="1900" b="1"/>
            </a:lvl3pPr>
            <a:lvl4pPr marL="1436664" indent="0">
              <a:buNone/>
              <a:defRPr sz="1700" b="1"/>
            </a:lvl4pPr>
            <a:lvl5pPr marL="1915552" indent="0">
              <a:buNone/>
              <a:defRPr sz="1700" b="1"/>
            </a:lvl5pPr>
            <a:lvl6pPr marL="2394440" indent="0">
              <a:buNone/>
              <a:defRPr sz="1700" b="1"/>
            </a:lvl6pPr>
            <a:lvl7pPr marL="2873328" indent="0">
              <a:buNone/>
              <a:defRPr sz="1700" b="1"/>
            </a:lvl7pPr>
            <a:lvl8pPr marL="3352216" indent="0">
              <a:buNone/>
              <a:defRPr sz="1700" b="1"/>
            </a:lvl8pPr>
            <a:lvl9pPr marL="383110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8" indent="0">
              <a:buNone/>
              <a:defRPr sz="2100" b="1"/>
            </a:lvl2pPr>
            <a:lvl3pPr marL="957776" indent="0">
              <a:buNone/>
              <a:defRPr sz="1900" b="1"/>
            </a:lvl3pPr>
            <a:lvl4pPr marL="1436664" indent="0">
              <a:buNone/>
              <a:defRPr sz="1700" b="1"/>
            </a:lvl4pPr>
            <a:lvl5pPr marL="1915552" indent="0">
              <a:buNone/>
              <a:defRPr sz="1700" b="1"/>
            </a:lvl5pPr>
            <a:lvl6pPr marL="2394440" indent="0">
              <a:buNone/>
              <a:defRPr sz="1700" b="1"/>
            </a:lvl6pPr>
            <a:lvl7pPr marL="2873328" indent="0">
              <a:buNone/>
              <a:defRPr sz="1700" b="1"/>
            </a:lvl7pPr>
            <a:lvl8pPr marL="3352216" indent="0">
              <a:buNone/>
              <a:defRPr sz="1700" b="1"/>
            </a:lvl8pPr>
            <a:lvl9pPr marL="383110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888" indent="0">
              <a:buNone/>
              <a:defRPr sz="1200"/>
            </a:lvl2pPr>
            <a:lvl3pPr marL="957776" indent="0">
              <a:buNone/>
              <a:defRPr sz="1100"/>
            </a:lvl3pPr>
            <a:lvl4pPr marL="1436664" indent="0">
              <a:buNone/>
              <a:defRPr sz="1000"/>
            </a:lvl4pPr>
            <a:lvl5pPr marL="1915552" indent="0">
              <a:buNone/>
              <a:defRPr sz="1000"/>
            </a:lvl5pPr>
            <a:lvl6pPr marL="2394440" indent="0">
              <a:buNone/>
              <a:defRPr sz="1000"/>
            </a:lvl6pPr>
            <a:lvl7pPr marL="2873328" indent="0">
              <a:buNone/>
              <a:defRPr sz="1000"/>
            </a:lvl7pPr>
            <a:lvl8pPr marL="3352216" indent="0">
              <a:buNone/>
              <a:defRPr sz="1000"/>
            </a:lvl8pPr>
            <a:lvl9pPr marL="38311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8" indent="0">
              <a:buNone/>
              <a:defRPr sz="2900"/>
            </a:lvl2pPr>
            <a:lvl3pPr marL="957776" indent="0">
              <a:buNone/>
              <a:defRPr sz="2500"/>
            </a:lvl3pPr>
            <a:lvl4pPr marL="1436664" indent="0">
              <a:buNone/>
              <a:defRPr sz="2100"/>
            </a:lvl4pPr>
            <a:lvl5pPr marL="1915552" indent="0">
              <a:buNone/>
              <a:defRPr sz="2100"/>
            </a:lvl5pPr>
            <a:lvl6pPr marL="2394440" indent="0">
              <a:buNone/>
              <a:defRPr sz="2100"/>
            </a:lvl6pPr>
            <a:lvl7pPr marL="2873328" indent="0">
              <a:buNone/>
              <a:defRPr sz="2100"/>
            </a:lvl7pPr>
            <a:lvl8pPr marL="3352216" indent="0">
              <a:buNone/>
              <a:defRPr sz="2100"/>
            </a:lvl8pPr>
            <a:lvl9pPr marL="3831104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888" indent="0">
              <a:buNone/>
              <a:defRPr sz="1200"/>
            </a:lvl2pPr>
            <a:lvl3pPr marL="957776" indent="0">
              <a:buNone/>
              <a:defRPr sz="1100"/>
            </a:lvl3pPr>
            <a:lvl4pPr marL="1436664" indent="0">
              <a:buNone/>
              <a:defRPr sz="1000"/>
            </a:lvl4pPr>
            <a:lvl5pPr marL="1915552" indent="0">
              <a:buNone/>
              <a:defRPr sz="1000"/>
            </a:lvl5pPr>
            <a:lvl6pPr marL="2394440" indent="0">
              <a:buNone/>
              <a:defRPr sz="1000"/>
            </a:lvl6pPr>
            <a:lvl7pPr marL="2873328" indent="0">
              <a:buNone/>
              <a:defRPr sz="1000"/>
            </a:lvl7pPr>
            <a:lvl8pPr marL="3352216" indent="0">
              <a:buNone/>
              <a:defRPr sz="1000"/>
            </a:lvl8pPr>
            <a:lvl9pPr marL="38311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5777" tIns="47889" rIns="95777" bIns="4788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77" tIns="47889" rIns="95777" bIns="478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5777" tIns="47889" rIns="95777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C23E7-9601-4E4B-8F3C-1CDBBAE771FF}" type="datetimeFigureOut">
              <a:rPr lang="en-GB" smtClean="0"/>
              <a:pPr/>
              <a:t>04/01/2018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5777" tIns="47889" rIns="95777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5777" tIns="47889" rIns="95777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F8908-E89B-4334-8B8D-F17ADC40FD2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6" indent="-359166" algn="l" defTabSz="95777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3" indent="-299305" algn="l" defTabSz="95777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20" indent="-239444" algn="l" defTabSz="95777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8" indent="-239444" algn="l" defTabSz="95777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6" indent="-239444" algn="l" defTabSz="957776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84" indent="-239444" algn="l" defTabSz="95777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72" indent="-239444" algn="l" defTabSz="95777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61" indent="-239444" algn="l" defTabSz="95777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48" indent="-239444" algn="l" defTabSz="95777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77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8" algn="l" defTabSz="95777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6" algn="l" defTabSz="95777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4" algn="l" defTabSz="95777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52" algn="l" defTabSz="95777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40" algn="l" defTabSz="95777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8" algn="l" defTabSz="95777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16" algn="l" defTabSz="95777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104" algn="l" defTabSz="95777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8769425"/>
            <a:ext cx="6858000" cy="1119801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980" tIns="20990" rIns="41980" bIns="20990"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"/>
          <a:stretch>
            <a:fillRect/>
          </a:stretch>
        </p:blipFill>
        <p:spPr>
          <a:xfrm>
            <a:off x="0" y="1"/>
            <a:ext cx="6858000" cy="1938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28" y="482489"/>
            <a:ext cx="4488528" cy="1662199"/>
          </a:xfrm>
          <a:prstGeom prst="rect">
            <a:avLst/>
          </a:prstGeom>
          <a:solidFill>
            <a:schemeClr val="bg1">
              <a:alpha val="76000"/>
            </a:schemeClr>
          </a:solidFill>
          <a:effectLst>
            <a:glow rad="495300">
              <a:schemeClr val="bg1">
                <a:alpha val="57000"/>
              </a:schemeClr>
            </a:glow>
          </a:effec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113" y="8939288"/>
            <a:ext cx="1249479" cy="40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716" y="8915670"/>
            <a:ext cx="1763387" cy="418733"/>
          </a:xfrm>
          <a:prstGeom prst="rect">
            <a:avLst/>
          </a:prstGeom>
        </p:spPr>
      </p:pic>
      <p:pic>
        <p:nvPicPr>
          <p:cNvPr id="11266" name="Picture 2" descr="https://data.nela.org.uk/App_Themes/ACNS/Images/NELA_Logo_rounded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8709" y="8889838"/>
            <a:ext cx="767075" cy="485241"/>
          </a:xfrm>
          <a:prstGeom prst="rect">
            <a:avLst/>
          </a:prstGeom>
          <a:noFill/>
        </p:spPr>
      </p:pic>
      <p:sp>
        <p:nvSpPr>
          <p:cNvPr id="11268" name="AutoShape 4" descr="nihrcolb RGB.jpg"/>
          <p:cNvSpPr>
            <a:spLocks noChangeAspect="1" noChangeArrowheads="1"/>
          </p:cNvSpPr>
          <p:nvPr/>
        </p:nvSpPr>
        <p:spPr bwMode="auto">
          <a:xfrm>
            <a:off x="70554" y="-66912"/>
            <a:ext cx="138225" cy="141179"/>
          </a:xfrm>
          <a:prstGeom prst="rect">
            <a:avLst/>
          </a:prstGeom>
          <a:noFill/>
        </p:spPr>
        <p:txBody>
          <a:bodyPr vert="horz" wrap="square" lIns="41980" tIns="20990" rIns="41980" bIns="209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70" name="Picture 6" descr="C:\Users\warmaj\Desktop\unspecifie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33179" y="8841433"/>
            <a:ext cx="1567455" cy="55964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94089" y="9460432"/>
            <a:ext cx="6237166" cy="673332"/>
          </a:xfrm>
          <a:prstGeom prst="rect">
            <a:avLst/>
          </a:prstGeom>
          <a:noFill/>
        </p:spPr>
        <p:txBody>
          <a:bodyPr wrap="square" lIns="41980" tIns="20990" rIns="41980" bIns="20990" rtlCol="0">
            <a:spAutoFit/>
          </a:bodyPr>
          <a:lstStyle/>
          <a:p>
            <a:pPr algn="ctr"/>
            <a:r>
              <a:rPr lang="en-GB" sz="1100" dirty="0" smtClean="0">
                <a:latin typeface="Arial" pitchFamily="34" charset="0"/>
                <a:cs typeface="Arial" pitchFamily="34" charset="0"/>
              </a:rPr>
              <a:t>FLO-ELA  is funded by the National Institute for Health Research Health Technology Assessment programme (project number 15/80/54)</a:t>
            </a:r>
          </a:p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92055" y="2284770"/>
            <a:ext cx="6139200" cy="734887"/>
          </a:xfrm>
          <a:prstGeom prst="rect">
            <a:avLst/>
          </a:prstGeom>
          <a:noFill/>
        </p:spPr>
        <p:txBody>
          <a:bodyPr wrap="square" lIns="41980" tIns="20990" rIns="41980" bIns="20990" rtlCol="0">
            <a:spAutoFit/>
          </a:bodyPr>
          <a:lstStyle/>
          <a:p>
            <a:pPr algn="ctr"/>
            <a:r>
              <a:rPr lang="en-GB" sz="1500" b="1" dirty="0"/>
              <a:t>Open, multi-centre, randomised controlled trial of cardiac output -guided haemodynamic therapy compared to usual care in patients undergoing emergency bowel surgery.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1" y="8216588"/>
            <a:ext cx="6825345" cy="984885"/>
            <a:chOff x="0" y="17883409"/>
            <a:chExt cx="15050517" cy="2126342"/>
          </a:xfrm>
        </p:grpSpPr>
        <p:sp>
          <p:nvSpPr>
            <p:cNvPr id="21" name="TextBox 20"/>
            <p:cNvSpPr txBox="1"/>
            <p:nvPr/>
          </p:nvSpPr>
          <p:spPr>
            <a:xfrm>
              <a:off x="4797258" y="17883409"/>
              <a:ext cx="6733193" cy="2126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rgbClr val="C00000"/>
                  </a:solidFill>
                </a:rPr>
                <a:t>www.floela.org</a:t>
              </a:r>
              <a:endParaRPr lang="en-GB" sz="2800" dirty="0">
                <a:solidFill>
                  <a:srgbClr val="C00000"/>
                </a:solidFill>
              </a:endParaRPr>
            </a:p>
            <a:p>
              <a:r>
                <a:rPr lang="en-GB" sz="3000" dirty="0" smtClean="0">
                  <a:solidFill>
                    <a:srgbClr val="C00000"/>
                  </a:solidFill>
                </a:rPr>
                <a:t> </a:t>
              </a:r>
              <a:endParaRPr lang="en-GB" sz="3000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18057681"/>
              <a:ext cx="3960441" cy="863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 smtClean="0"/>
                <a:t>@FLOELAtrial</a:t>
              </a:r>
              <a:endParaRPr lang="en-GB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513590" y="18057679"/>
              <a:ext cx="4536927" cy="863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admin@floela.org</a:t>
              </a:r>
              <a:endParaRPr lang="en-GB" sz="20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0" y="3152800"/>
            <a:ext cx="68580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  <a:buSzPct val="150000"/>
            </a:pP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Our site is now open to recruitment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buSzPct val="150000"/>
            </a:pPr>
            <a:endParaRPr lang="en-GB" sz="3200" dirty="0" smtClean="0"/>
          </a:p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78551" y="7257256"/>
            <a:ext cx="295044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50000"/>
            </a:pP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Local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Principal Investigator:</a:t>
            </a: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buSzPct val="150000"/>
            </a:pPr>
            <a:endParaRPr lang="en-GB" sz="3200" dirty="0" smtClean="0"/>
          </a:p>
          <a:p>
            <a:pPr algn="ctr"/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2564904" y="7185248"/>
            <a:ext cx="2808312" cy="10081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0" y="3885361"/>
            <a:ext cx="68580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n-GB" sz="2800" b="1" dirty="0">
                <a:solidFill>
                  <a:srgbClr val="C00000"/>
                </a:solidFill>
              </a:rPr>
              <a:t>Patients aged 50 or over</a:t>
            </a:r>
          </a:p>
          <a:p>
            <a:pPr algn="ctr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n-GB" sz="2800" b="1" dirty="0" smtClean="0">
                <a:solidFill>
                  <a:srgbClr val="C00000"/>
                </a:solidFill>
              </a:rPr>
              <a:t>Scheduled for </a:t>
            </a:r>
            <a:r>
              <a:rPr lang="en-GB" sz="2800" b="1" dirty="0" smtClean="0">
                <a:solidFill>
                  <a:srgbClr val="C00000"/>
                </a:solidFill>
              </a:rPr>
              <a:t>Emergency Laparotomy </a:t>
            </a:r>
          </a:p>
          <a:p>
            <a:pPr algn="ctr">
              <a:buClr>
                <a:srgbClr val="C00000"/>
              </a:buClr>
              <a:buSzPct val="150000"/>
            </a:pPr>
            <a:endParaRPr lang="en-GB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buSzPct val="150000"/>
            </a:pP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buSzPct val="150000"/>
            </a:pPr>
            <a:endParaRPr lang="en-GB" sz="3200" dirty="0" smtClean="0"/>
          </a:p>
          <a:p>
            <a:pPr algn="ctr"/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488276" y="5025008"/>
            <a:ext cx="61476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SzPct val="150000"/>
            </a:pPr>
            <a:r>
              <a:rPr lang="en-GB" sz="2000" dirty="0" smtClean="0"/>
              <a:t>Please </a:t>
            </a:r>
            <a:r>
              <a:rPr lang="en-GB" sz="2000" u="sng" dirty="0" smtClean="0">
                <a:solidFill>
                  <a:srgbClr val="C00000"/>
                </a:solidFill>
              </a:rPr>
              <a:t>flag all cases </a:t>
            </a:r>
            <a:r>
              <a:rPr lang="en-GB" sz="2000" dirty="0" smtClean="0"/>
              <a:t>that meet </a:t>
            </a:r>
            <a:r>
              <a:rPr lang="en-GB" sz="2000" dirty="0" smtClean="0"/>
              <a:t>these </a:t>
            </a:r>
            <a:r>
              <a:rPr lang="en-GB" sz="2000" dirty="0" smtClean="0"/>
              <a:t>criteria to your local </a:t>
            </a:r>
          </a:p>
          <a:p>
            <a:pPr algn="ctr">
              <a:buClr>
                <a:srgbClr val="C00000"/>
              </a:buClr>
              <a:buSzPct val="150000"/>
            </a:pPr>
            <a:r>
              <a:rPr lang="en-GB" sz="2000" dirty="0" smtClean="0"/>
              <a:t>FLO-ELA team</a:t>
            </a:r>
            <a:r>
              <a:rPr lang="en-GB" sz="2000" dirty="0" smtClean="0"/>
              <a:t>:</a:t>
            </a:r>
            <a:endParaRPr lang="en-GB" sz="20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332656" y="5889105"/>
            <a:ext cx="6192688" cy="11521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83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warmaj</dc:creator>
  <cp:lastModifiedBy>mark edwards</cp:lastModifiedBy>
  <cp:revision>32</cp:revision>
  <dcterms:created xsi:type="dcterms:W3CDTF">2017-05-09T13:32:54Z</dcterms:created>
  <dcterms:modified xsi:type="dcterms:W3CDTF">2018-01-04T10:09:55Z</dcterms:modified>
</cp:coreProperties>
</file>